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7" r:id="rId2"/>
    <p:sldId id="311" r:id="rId3"/>
    <p:sldId id="307" r:id="rId4"/>
    <p:sldId id="277" r:id="rId5"/>
    <p:sldId id="283" r:id="rId6"/>
    <p:sldId id="309" r:id="rId7"/>
    <p:sldId id="258" r:id="rId8"/>
    <p:sldId id="259" r:id="rId9"/>
    <p:sldId id="279" r:id="rId10"/>
    <p:sldId id="269" r:id="rId11"/>
    <p:sldId id="270" r:id="rId12"/>
    <p:sldId id="278" r:id="rId13"/>
    <p:sldId id="273" r:id="rId14"/>
    <p:sldId id="272" r:id="rId15"/>
    <p:sldId id="276" r:id="rId16"/>
    <p:sldId id="257" r:id="rId17"/>
    <p:sldId id="261" r:id="rId18"/>
    <p:sldId id="289" r:id="rId19"/>
    <p:sldId id="313" r:id="rId20"/>
    <p:sldId id="290" r:id="rId21"/>
    <p:sldId id="291" r:id="rId22"/>
    <p:sldId id="260" r:id="rId23"/>
    <p:sldId id="292" r:id="rId24"/>
    <p:sldId id="293" r:id="rId25"/>
    <p:sldId id="294" r:id="rId26"/>
    <p:sldId id="262" r:id="rId27"/>
    <p:sldId id="263" r:id="rId28"/>
    <p:sldId id="264" r:id="rId29"/>
    <p:sldId id="308" r:id="rId30"/>
    <p:sldId id="282" r:id="rId31"/>
    <p:sldId id="281" r:id="rId32"/>
    <p:sldId id="295" r:id="rId33"/>
    <p:sldId id="296" r:id="rId34"/>
    <p:sldId id="299" r:id="rId35"/>
    <p:sldId id="297" r:id="rId36"/>
    <p:sldId id="303" r:id="rId37"/>
    <p:sldId id="256" r:id="rId38"/>
    <p:sldId id="312" r:id="rId39"/>
    <p:sldId id="298" r:id="rId40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3395-FBDF-49CF-9BF2-34AD078FA7C3}" type="datetimeFigureOut">
              <a:rPr lang="de-DE" smtClean="0"/>
              <a:t>09.12.2023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Heinz Seidel: Schnupperkurs Wahlvorstände PR-Wahlen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867CF-434C-401B-A2FF-B04BA7493D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2043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3C3F5-5A83-4F94-B2C6-70F4C8ED2237}" type="datetimeFigureOut">
              <a:rPr lang="de-DE" smtClean="0"/>
              <a:t>09.12.2023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Heinz Seidel: Schnupperkurs Wahlvorstände PR-Wahlen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D87E4-E782-41F4-B35C-785DF2FD15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6187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A90B92-16F2-CD88-6C67-2147148D9F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Heinz Seidel: Schnupperkurs Wahlvorstände PR-Wahlen</a:t>
            </a:r>
          </a:p>
        </p:txBody>
      </p:sp>
    </p:spTree>
    <p:extLst>
      <p:ext uri="{BB962C8B-B14F-4D97-AF65-F5344CB8AC3E}">
        <p14:creationId xmlns:p14="http://schemas.microsoft.com/office/powerpoint/2010/main" val="410082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A0EDF6-88E8-73C0-A7A7-A68C7C1F53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Heinz Seidel: Schnupperkurs Wahlvorstände PR-Wahlen</a:t>
            </a:r>
          </a:p>
        </p:txBody>
      </p:sp>
    </p:spTree>
    <p:extLst>
      <p:ext uri="{BB962C8B-B14F-4D97-AF65-F5344CB8AC3E}">
        <p14:creationId xmlns:p14="http://schemas.microsoft.com/office/powerpoint/2010/main" val="364671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45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36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59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92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87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77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07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69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03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42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06F60-0D36-4F91-8E24-A449AA9E2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51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Bausteine … für Wahlvorstände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Aus vielen losen Steinen …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    … ein geordnetes  Gebäude bauen …!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1</a:t>
            </a:fld>
            <a:endParaRPr lang="de-DE"/>
          </a:p>
        </p:txBody>
      </p:sp>
      <p:pic>
        <p:nvPicPr>
          <p:cNvPr id="4098" name="Picture 2" descr="G:\VERBATIM HD (parallel 2019)\Lager\HPhV, Wahlkampf\Bausteine, farbig, lose 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6924"/>
            <a:ext cx="3429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VERBATIM HD (parallel 2019)\Lager\HPhV, Wahlkampf\Bausteine, farbig 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93" y="3235796"/>
            <a:ext cx="2771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A.) Beamten-Arbeitnehmer-Sitze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Faustregel (Mathe-Formel)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2000" dirty="0"/>
              <a:t>Zahl der Gruppenangehörigen  x  Zahl der Sitze des Personalrats</a:t>
            </a:r>
          </a:p>
          <a:p>
            <a:pPr marL="0" indent="0" algn="ctr">
              <a:buNone/>
            </a:pPr>
            <a:r>
              <a:rPr lang="de-DE" sz="2000" dirty="0"/>
              <a:t>____________________________________________________</a:t>
            </a:r>
          </a:p>
          <a:p>
            <a:pPr marL="0" indent="0" algn="ctr">
              <a:buNone/>
            </a:pPr>
            <a:endParaRPr lang="de-DE" sz="2000" dirty="0"/>
          </a:p>
          <a:p>
            <a:pPr marL="0" indent="0" algn="ctr">
              <a:buNone/>
            </a:pPr>
            <a:r>
              <a:rPr lang="de-DE" sz="2000" dirty="0"/>
              <a:t>Gesamtzahl der Beschäftigten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15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A.) Beamten-Arbeitnehmer-Sitze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1.Rechenbeispiel (nach Hare-Niemeyer)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Eine Schule hat 98 Lehrer und damit 5 Sitze im PR:</a:t>
            </a:r>
          </a:p>
          <a:p>
            <a:pPr marL="0" indent="0">
              <a:buNone/>
            </a:pPr>
            <a:r>
              <a:rPr lang="de-DE" sz="2800" dirty="0"/>
              <a:t>Davon sind 86 Beamte und 12 Angestellte, also: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DE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u="sng" dirty="0"/>
              <a:t>86 x 5</a:t>
            </a:r>
            <a:r>
              <a:rPr lang="de-DE" sz="2400" dirty="0"/>
              <a:t>    </a:t>
            </a:r>
            <a:r>
              <a:rPr lang="de-DE" sz="1800" dirty="0"/>
              <a:t> </a:t>
            </a:r>
            <a:r>
              <a:rPr lang="de-DE" sz="2400" dirty="0"/>
              <a:t>= 4,387		= 4 Sitze für Beamte</a:t>
            </a:r>
          </a:p>
          <a:p>
            <a:pPr marL="0" indent="0">
              <a:buNone/>
            </a:pPr>
            <a:r>
              <a:rPr lang="de-DE" sz="2400" dirty="0"/>
              <a:t>        98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u="sng" dirty="0"/>
              <a:t>12 x 5</a:t>
            </a:r>
            <a:r>
              <a:rPr lang="de-DE" sz="2400" dirty="0"/>
              <a:t>    </a:t>
            </a:r>
            <a:r>
              <a:rPr lang="de-DE" sz="1800" dirty="0"/>
              <a:t>  </a:t>
            </a:r>
            <a:r>
              <a:rPr lang="de-DE" sz="2400" dirty="0"/>
              <a:t>= 0,612		= 1 Sitz für Angestellte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           </a:t>
            </a:r>
            <a:r>
              <a:rPr lang="de-DE" sz="2400" dirty="0"/>
              <a:t>98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33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A.) Beamten-Arbeitnehmer-Sitze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1.Rechenbeispiel (nach Hare-Niemeyer) </a:t>
            </a:r>
            <a:r>
              <a:rPr lang="de-DE" sz="2400" dirty="0">
                <a:solidFill>
                  <a:srgbClr val="FF0000"/>
                </a:solidFill>
              </a:rPr>
              <a:t>[**]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800" dirty="0"/>
              <a:t>Eine Schule hat 98 Lehrer und damit 5 Sitze im PR:</a:t>
            </a:r>
          </a:p>
          <a:p>
            <a:pPr marL="0" indent="0">
              <a:buNone/>
            </a:pPr>
            <a:r>
              <a:rPr lang="de-DE" sz="2800" dirty="0"/>
              <a:t>Davon sind 92 Beamte und 6 Angestellte, also:</a:t>
            </a:r>
          </a:p>
          <a:p>
            <a:pPr marL="0" indent="0">
              <a:buNone/>
            </a:pPr>
            <a:endParaRPr lang="de-DE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u="sng" dirty="0"/>
              <a:t>92 x 5</a:t>
            </a:r>
            <a:r>
              <a:rPr lang="de-DE" sz="2400" dirty="0"/>
              <a:t>    </a:t>
            </a:r>
            <a:r>
              <a:rPr lang="de-DE" sz="1800" dirty="0"/>
              <a:t> </a:t>
            </a:r>
            <a:r>
              <a:rPr lang="de-DE" sz="2400" dirty="0"/>
              <a:t>= </a:t>
            </a:r>
            <a:r>
              <a:rPr lang="de-DE" sz="2400" dirty="0">
                <a:solidFill>
                  <a:srgbClr val="FF0000"/>
                </a:solidFill>
              </a:rPr>
              <a:t>4,69</a:t>
            </a:r>
            <a:r>
              <a:rPr lang="de-DE" sz="2400" dirty="0"/>
              <a:t>		= 5 Sitze für Beamte </a:t>
            </a:r>
            <a:r>
              <a:rPr lang="de-DE" sz="1600" dirty="0">
                <a:solidFill>
                  <a:srgbClr val="FF0000"/>
                </a:solidFill>
              </a:rPr>
              <a:t>[aufgrund Dezimal!]</a:t>
            </a:r>
            <a:endParaRPr lang="de-DE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400" dirty="0"/>
              <a:t>        98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u="sng" dirty="0"/>
              <a:t>6 x 5</a:t>
            </a:r>
            <a:r>
              <a:rPr lang="de-DE" sz="2400" dirty="0"/>
              <a:t>    </a:t>
            </a:r>
            <a:r>
              <a:rPr lang="de-DE" sz="1800" dirty="0"/>
              <a:t>    </a:t>
            </a:r>
            <a:r>
              <a:rPr lang="de-DE" sz="2400" dirty="0"/>
              <a:t>= </a:t>
            </a:r>
            <a:r>
              <a:rPr lang="de-DE" sz="2400" dirty="0">
                <a:solidFill>
                  <a:srgbClr val="FF0000"/>
                </a:solidFill>
              </a:rPr>
              <a:t>0,31</a:t>
            </a:r>
            <a:r>
              <a:rPr lang="de-DE" sz="2400" dirty="0"/>
              <a:t>		= </a:t>
            </a:r>
            <a:r>
              <a:rPr lang="de-DE" sz="2400" dirty="0">
                <a:solidFill>
                  <a:srgbClr val="FF0000"/>
                </a:solidFill>
              </a:rPr>
              <a:t>0</a:t>
            </a:r>
            <a:r>
              <a:rPr lang="de-DE" sz="2400" dirty="0"/>
              <a:t> Sitz für Angestellte </a:t>
            </a:r>
            <a:r>
              <a:rPr lang="de-DE" sz="1600" dirty="0">
                <a:solidFill>
                  <a:srgbClr val="FF0000"/>
                </a:solidFill>
              </a:rPr>
              <a:t>[theoretisch!]</a:t>
            </a:r>
          </a:p>
          <a:p>
            <a:pPr marL="0" indent="0">
              <a:buNone/>
            </a:pPr>
            <a:r>
              <a:rPr lang="de-DE" sz="1800" dirty="0"/>
              <a:t>           </a:t>
            </a:r>
            <a:r>
              <a:rPr lang="de-DE" sz="2400" dirty="0"/>
              <a:t>98</a:t>
            </a:r>
          </a:p>
          <a:p>
            <a:pPr marL="0" indent="0">
              <a:buNone/>
            </a:pPr>
            <a:endParaRPr lang="de-DE" sz="2400" u="sng" dirty="0"/>
          </a:p>
          <a:p>
            <a:pPr marL="0" indent="0">
              <a:buNone/>
            </a:pPr>
            <a:r>
              <a:rPr lang="de-DE" sz="2400" u="sng" dirty="0"/>
              <a:t>Aber</a:t>
            </a:r>
            <a:r>
              <a:rPr lang="de-DE" sz="2400" dirty="0"/>
              <a:t>: Nach § 13 (4) HPVG erhält die Gruppe der Angestellten dennoch 1 Sitz, weil sie a) mehr als 5 Personen und b) mehr als 1/20 des Kollegiums umfasst. </a:t>
            </a:r>
            <a:r>
              <a:rPr lang="de-DE" sz="2400" dirty="0">
                <a:solidFill>
                  <a:srgbClr val="FF0000"/>
                </a:solidFill>
              </a:rPr>
              <a:t>Wird beides verpasst, kann er sich durch Erklärung der anderen Gruppe anschließen!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30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1"/>
                </a:solidFill>
              </a:rPr>
              <a:t>Frauen-Männer-Sitze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2700" dirty="0">
                <a:solidFill>
                  <a:schemeClr val="tx1"/>
                </a:solidFill>
              </a:rPr>
              <a:t>2. Rechenbeispiel (alternativ: </a:t>
            </a:r>
            <a:r>
              <a:rPr lang="de-DE" sz="1600" dirty="0">
                <a:solidFill>
                  <a:schemeClr val="tx1"/>
                </a:solidFill>
              </a:rPr>
              <a:t>Hare-Niemeyer</a:t>
            </a:r>
            <a:r>
              <a:rPr lang="de-DE" sz="2400" dirty="0">
                <a:solidFill>
                  <a:schemeClr val="tx1"/>
                </a:solidFill>
              </a:rPr>
              <a:t>)</a:t>
            </a:r>
            <a:endParaRPr lang="de-DE" sz="27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Eine Schule hat 98 Lehrer und damit 5 Sitze im PR:</a:t>
            </a:r>
          </a:p>
          <a:p>
            <a:pPr marL="0" indent="0">
              <a:buNone/>
            </a:pPr>
            <a:r>
              <a:rPr lang="de-DE" sz="2800" dirty="0"/>
              <a:t>Davon sind 67 Frauen und 31 Männer, also:</a:t>
            </a:r>
          </a:p>
          <a:p>
            <a:pPr marL="0" indent="0">
              <a:buNone/>
            </a:pPr>
            <a:endParaRPr lang="de-DE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u="sng" dirty="0"/>
              <a:t>67 x 5</a:t>
            </a:r>
            <a:r>
              <a:rPr lang="de-DE" sz="2400" dirty="0"/>
              <a:t>      	=  3,418		= 3 Sitze für 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Frauen</a:t>
            </a:r>
            <a:endParaRPr lang="de-DE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de-DE" sz="2400" dirty="0"/>
              <a:t>       98</a:t>
            </a:r>
          </a:p>
          <a:p>
            <a:pPr marL="0" indent="0">
              <a:buNone/>
            </a:pPr>
            <a:endParaRPr lang="de-DE" sz="24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u="sng" dirty="0"/>
              <a:t>31 x 5</a:t>
            </a:r>
            <a:r>
              <a:rPr lang="de-DE" sz="2400" dirty="0"/>
              <a:t>	=  1,582		= 2 Sitze für 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Männer</a:t>
            </a:r>
            <a:endParaRPr lang="de-DE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de-DE" sz="2400" dirty="0"/>
              <a:t>       98				</a:t>
            </a:r>
            <a:r>
              <a:rPr lang="de-DE" sz="1600" dirty="0"/>
              <a:t>[aufgrund der Dezimalzahl hinter dem Komma!]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     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42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1"/>
                </a:solidFill>
              </a:rPr>
              <a:t>B.) Frauen-Männer-Sitze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1. Rechenbeispiel (nach Hare-Niemeyer)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Gruppenwahl [*]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Von den 86 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Beamten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/>
              <a:t>sind: 57 Frauen, 29 Männer: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400" u="sng" dirty="0"/>
              <a:t>57 x 4</a:t>
            </a:r>
            <a:r>
              <a:rPr lang="de-DE" sz="1400" dirty="0"/>
              <a:t>      = 2,651		= 2 Sitze + 1 Sitz [Dezimalzahl]    = 3 Sitze für die </a:t>
            </a: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Frauen</a:t>
            </a:r>
          </a:p>
          <a:p>
            <a:pPr marL="0" indent="0">
              <a:buNone/>
            </a:pPr>
            <a:r>
              <a:rPr lang="de-DE" sz="1400" dirty="0"/>
              <a:t>         86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400" u="sng" dirty="0"/>
              <a:t>29 x 4</a:t>
            </a:r>
            <a:r>
              <a:rPr lang="de-DE" sz="1400" dirty="0"/>
              <a:t>      = 1,348		= 1 Sitz		          = 1 Sitz für die </a:t>
            </a: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Männer</a:t>
            </a:r>
          </a:p>
          <a:p>
            <a:pPr marL="0" indent="0">
              <a:buNone/>
            </a:pPr>
            <a:r>
              <a:rPr lang="de-DE" sz="1400" dirty="0"/>
              <a:t>           86</a:t>
            </a:r>
          </a:p>
          <a:p>
            <a:pPr marL="0" indent="0">
              <a:buNone/>
            </a:pPr>
            <a:r>
              <a:rPr lang="de-DE" sz="1400" dirty="0"/>
              <a:t>_______________________________________________________________________________________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2800" dirty="0"/>
              <a:t>Von den 12 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Angestellten</a:t>
            </a:r>
            <a:r>
              <a:rPr lang="de-DE" sz="2800" dirty="0"/>
              <a:t> sind: 10 Frauen, 2 Männer:</a:t>
            </a:r>
            <a:endParaRPr lang="de-D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400" u="sng" dirty="0"/>
              <a:t>10 x 1</a:t>
            </a:r>
            <a:r>
              <a:rPr lang="de-DE" sz="1400" dirty="0"/>
              <a:t>     = 0,833		1 Sitze [Dezimalzahl !!!]	           = 1 Sitz für die </a:t>
            </a: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Frauen</a:t>
            </a:r>
            <a:r>
              <a:rPr lang="de-DE" sz="1400" dirty="0"/>
              <a:t>	</a:t>
            </a:r>
          </a:p>
          <a:p>
            <a:pPr marL="0" indent="0">
              <a:buNone/>
            </a:pPr>
            <a:r>
              <a:rPr lang="de-DE" sz="1400" dirty="0"/>
              <a:t>           12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400" u="sng" dirty="0"/>
              <a:t>2 x  1</a:t>
            </a:r>
            <a:r>
              <a:rPr lang="de-DE" sz="1400" dirty="0"/>
              <a:t>      = 0,166</a:t>
            </a:r>
            <a:r>
              <a:rPr lang="de-DE" sz="1400" dirty="0">
                <a:solidFill>
                  <a:srgbClr val="FF0000"/>
                </a:solidFill>
              </a:rPr>
              <a:t>  </a:t>
            </a:r>
            <a:r>
              <a:rPr lang="de-DE" sz="1400" dirty="0"/>
              <a:t>                               0 Sitze [Dezimalzahl !!!]              = 0 Sitze für die </a:t>
            </a: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Männer</a:t>
            </a:r>
          </a:p>
          <a:p>
            <a:pPr marL="0" indent="0">
              <a:buNone/>
            </a:pPr>
            <a:r>
              <a:rPr lang="de-DE" sz="1400" dirty="0"/>
              <a:t>            12					           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60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1"/>
                </a:solidFill>
              </a:rPr>
              <a:t>B.) Frauen-Männer-Sitze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1. Rechenbeispiel (nach Hare-Niemeyer)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Gemeinsame Wahl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Von den 86 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Beamten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/>
              <a:t>sind: 57 Frauen, 29 Männer: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400" u="sng" dirty="0"/>
              <a:t>57 x 5</a:t>
            </a:r>
            <a:r>
              <a:rPr lang="de-DE" sz="1400" dirty="0"/>
              <a:t>   =  2,91		= 2 Sitze + 1 Sitz [Dezimalzahl]    = 3 Sitze für die </a:t>
            </a: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Frauen</a:t>
            </a:r>
          </a:p>
          <a:p>
            <a:pPr marL="0" indent="0">
              <a:buNone/>
            </a:pPr>
            <a:r>
              <a:rPr lang="de-DE" sz="1400" dirty="0"/>
              <a:t>         98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400" u="sng" dirty="0"/>
              <a:t>29 x 5</a:t>
            </a:r>
            <a:r>
              <a:rPr lang="de-DE" sz="1400" dirty="0"/>
              <a:t>   =  1,48		= 1 Sitz		              = 1 Sitz für die </a:t>
            </a: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Männer</a:t>
            </a:r>
          </a:p>
          <a:p>
            <a:pPr marL="0" indent="0">
              <a:buNone/>
            </a:pPr>
            <a:r>
              <a:rPr lang="de-DE" sz="1400" dirty="0"/>
              <a:t>           98</a:t>
            </a:r>
          </a:p>
          <a:p>
            <a:pPr marL="0" indent="0">
              <a:buNone/>
            </a:pPr>
            <a:r>
              <a:rPr lang="de-DE" sz="1400" dirty="0"/>
              <a:t>_______________________________________________________________________________________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2800" dirty="0"/>
              <a:t>Von den 12 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Angestellten</a:t>
            </a:r>
            <a:r>
              <a:rPr lang="de-DE" sz="2800" dirty="0"/>
              <a:t> sind: 10 Frauen, 2 Männer:</a:t>
            </a:r>
            <a:endParaRPr lang="de-D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400" u="sng" dirty="0"/>
              <a:t>10 x 5</a:t>
            </a:r>
            <a:r>
              <a:rPr lang="de-DE" sz="1400" dirty="0"/>
              <a:t>     =  0,51		1 Sitze [Dezimalzahl !!!]	           = 1 Sitz für die </a:t>
            </a: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Frauen</a:t>
            </a:r>
            <a:r>
              <a:rPr lang="de-DE" sz="1400" dirty="0"/>
              <a:t>	</a:t>
            </a:r>
          </a:p>
          <a:p>
            <a:pPr marL="0" indent="0">
              <a:buNone/>
            </a:pPr>
            <a:r>
              <a:rPr lang="de-DE" sz="1400" dirty="0"/>
              <a:t>           98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400" u="sng" dirty="0"/>
              <a:t>2 x  5</a:t>
            </a:r>
            <a:r>
              <a:rPr lang="de-DE" sz="1400" dirty="0"/>
              <a:t>      =   0,10                                0 Sitze [Dezimalzahl !!!]              = 0 Sitze für die </a:t>
            </a: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Männer</a:t>
            </a:r>
          </a:p>
          <a:p>
            <a:pPr marL="0" indent="0">
              <a:buNone/>
            </a:pPr>
            <a:r>
              <a:rPr lang="de-DE" sz="1400" dirty="0"/>
              <a:t>            12					           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07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B.) Frauen-Männer-Sitze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Faustregel (= Mathe-Formel)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2000" dirty="0"/>
              <a:t>Zahl der </a:t>
            </a:r>
            <a:r>
              <a:rPr lang="de-DE" sz="2000" b="1" dirty="0"/>
              <a:t>Frauen</a:t>
            </a:r>
            <a:r>
              <a:rPr lang="de-DE" sz="2000" dirty="0"/>
              <a:t>  x  Zahl der Sitze in der Gruppe</a:t>
            </a:r>
          </a:p>
          <a:p>
            <a:pPr marL="0" indent="0" algn="ctr">
              <a:buNone/>
            </a:pPr>
            <a:r>
              <a:rPr lang="de-DE" sz="2000" dirty="0"/>
              <a:t>____________________________________________________</a:t>
            </a:r>
          </a:p>
          <a:p>
            <a:pPr marL="0" indent="0" algn="ctr">
              <a:buNone/>
            </a:pPr>
            <a:endParaRPr lang="de-DE" sz="800" dirty="0"/>
          </a:p>
          <a:p>
            <a:pPr marL="0" indent="0" algn="ctr">
              <a:buNone/>
            </a:pPr>
            <a:r>
              <a:rPr lang="de-DE" sz="2000" dirty="0"/>
              <a:t>Gesamtzahl der Beschäftigten dieser Gruppe</a:t>
            </a:r>
          </a:p>
          <a:p>
            <a:pPr marL="0" indent="0" algn="ctr">
              <a:buNone/>
            </a:pPr>
            <a:endParaRPr lang="de-DE" sz="2000" dirty="0"/>
          </a:p>
          <a:p>
            <a:pPr marL="0" indent="0" algn="ctr">
              <a:buNone/>
            </a:pPr>
            <a:endParaRPr lang="de-DE" sz="2000" dirty="0"/>
          </a:p>
          <a:p>
            <a:pPr marL="0" indent="0" algn="ctr">
              <a:buNone/>
            </a:pPr>
            <a:r>
              <a:rPr lang="de-DE" sz="2000" dirty="0"/>
              <a:t>Zahl der </a:t>
            </a:r>
            <a:r>
              <a:rPr lang="de-DE" sz="2000" b="1" dirty="0"/>
              <a:t>Männer</a:t>
            </a:r>
            <a:r>
              <a:rPr lang="de-DE" sz="2000" dirty="0"/>
              <a:t>  x  Zahl der Sitze in der Gruppe</a:t>
            </a:r>
          </a:p>
          <a:p>
            <a:pPr marL="0" indent="0" algn="ctr">
              <a:buNone/>
            </a:pPr>
            <a:r>
              <a:rPr lang="de-DE" sz="2000" dirty="0"/>
              <a:t>____________________________________________________</a:t>
            </a:r>
          </a:p>
          <a:p>
            <a:pPr marL="0" indent="0" algn="ctr">
              <a:buNone/>
            </a:pPr>
            <a:endParaRPr lang="de-DE" sz="800" dirty="0"/>
          </a:p>
          <a:p>
            <a:pPr marL="0" indent="0" algn="ctr">
              <a:buNone/>
            </a:pPr>
            <a:r>
              <a:rPr lang="de-DE" sz="2000" dirty="0"/>
              <a:t>Gesamtzahl der Beschäftigten dieser Gruppe</a:t>
            </a:r>
          </a:p>
          <a:p>
            <a:pPr marL="0" indent="0" algn="ctr">
              <a:buNone/>
            </a:pP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976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Wahlausschreiben</a:t>
            </a:r>
            <a:br>
              <a:rPr lang="de-DE" dirty="0"/>
            </a:br>
            <a:r>
              <a:rPr lang="de-DE" sz="2000" dirty="0"/>
              <a:t>§ 8  WO - HPVG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7811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spätestens 6 Wochen vor Stimmabgabe (letzter Tag):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18 Punkte muss dieses Wahlausschreiben enthalten, u.a.: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sz="2000" dirty="0"/>
              <a:t>Ort und Tag des Erlasses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sz="2000" dirty="0"/>
              <a:t>Ort, Tag und Zeit der Stimmabgabe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sz="2000" dirty="0"/>
              <a:t>Ort, Tag und Zeit: Auszählung durch den Wahlvorstand; öffentlich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sz="2000" dirty="0"/>
              <a:t>Zahl der zu wählenden Mitglieder des PR, getrennt nach Gruppen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sz="2000" dirty="0"/>
              <a:t>Mindestzahl der männlichen und weiblichen Gruppenangehörigen, die jeder Wahlvorschlag enthalten muss.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sz="2000" dirty="0"/>
              <a:t>Höchstzahl der von jedem Wahlberechtigten zu vergebenden Stimmen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sz="2000" dirty="0"/>
              <a:t>Angabe, wo und wann Wählerliste, HPVG und WO einzusehen ist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sz="2000" dirty="0"/>
              <a:t>Letzter Tag der Einspruchsfrist ist anzugeben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sz="2000" dirty="0"/>
              <a:t>Wahlvorschläge innerhalb von 18 Tage; letzter Tag dafür angeben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sz="2000" dirty="0"/>
              <a:t>nur fristgerecht eingereichte Wahlvorschläge werden berücksichtigt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de-DE" sz="2000" dirty="0"/>
          </a:p>
          <a:p>
            <a:pPr lvl="2">
              <a:buFont typeface="Courier New" panose="02070309020205020404" pitchFamily="49" charset="0"/>
              <a:buChar char="o"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77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Verschiedene Wahl-Modi</a:t>
            </a:r>
            <a:br>
              <a:rPr lang="de-DE" dirty="0"/>
            </a:br>
            <a:r>
              <a:rPr lang="de-DE" sz="2400" dirty="0"/>
              <a:t>§§ 26 – 31  WO/HPVG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de-DE" dirty="0"/>
              <a:t>Gruppenwahl </a:t>
            </a:r>
            <a:r>
              <a:rPr lang="de-DE" sz="2400" dirty="0"/>
              <a:t>(§ 26 WO)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de-DE" dirty="0"/>
              <a:t>Gemeinsame Wahl </a:t>
            </a:r>
            <a:r>
              <a:rPr lang="de-DE" sz="2400" dirty="0"/>
              <a:t>(§ 27 WO)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de-DE" dirty="0"/>
              <a:t>Verhältniswahl / Listenwahl </a:t>
            </a:r>
            <a:r>
              <a:rPr lang="de-DE" sz="2400" dirty="0"/>
              <a:t>(§ 25 WO)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de-DE" dirty="0"/>
              <a:t>Personalisierte Verhältniswahl </a:t>
            </a:r>
            <a:r>
              <a:rPr lang="de-DE" sz="2400" dirty="0"/>
              <a:t>(§ 28 WO)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de-DE" dirty="0"/>
              <a:t>Mehrheitswahl (Personenwahl) </a:t>
            </a:r>
            <a:r>
              <a:rPr lang="de-DE" sz="2400" dirty="0"/>
              <a:t>[§ 29+31 bei nur 1 gültigen Vorschlag]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1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94C15-676B-6278-9FFF-856E37D3F4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DE" dirty="0"/>
              <a:t>Verschiedene Wahl-Modi</a:t>
            </a:r>
            <a:br>
              <a:rPr lang="de-DE" dirty="0"/>
            </a:br>
            <a:r>
              <a:rPr lang="de-DE" sz="2400" dirty="0"/>
              <a:t>§§ 26 – 31 WO/HPVG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E51E97-58C2-37BF-2E27-7C7774F1F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426" y="1535113"/>
            <a:ext cx="4040188" cy="63976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sz="2800" dirty="0"/>
              <a:t>Gruppenwahl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FA89BD-54D6-485A-F61A-EAC687FC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Verhältniswahl / Listenwahl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Personalisierte Verhältniswahl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Mehrheitswahl </a:t>
            </a:r>
            <a:r>
              <a:rPr lang="de-DE" sz="1800" dirty="0"/>
              <a:t>(Personenwahl)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Mehrheitswahl: </a:t>
            </a:r>
            <a:r>
              <a:rPr lang="de-DE" sz="1800" dirty="0"/>
              <a:t>1er Personalrat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33B5B3-FB39-98B1-F1A6-9AC57F516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sz="2800" dirty="0"/>
              <a:t>Gemeinsame Wahl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FC561A-2FA3-CD89-2482-1492D308B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Verhältniswahl / Listenwahl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Personalisierte Verhältniswahl</a:t>
            </a:r>
          </a:p>
          <a:p>
            <a:pPr marL="0" indent="0">
              <a:buNone/>
            </a:pPr>
            <a:endParaRPr lang="de-D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Mehrheitswahl </a:t>
            </a:r>
            <a:r>
              <a:rPr lang="de-DE" sz="1800" dirty="0"/>
              <a:t>(Personenwahl)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Mehrheitswahl: </a:t>
            </a:r>
            <a:r>
              <a:rPr lang="de-DE" sz="1800" dirty="0"/>
              <a:t>1er Personalrat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0F617A6-09C0-E5D3-170C-9436BC0C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2141E25-9F58-798F-BA62-0EA10173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021CCE1-84E1-900C-085F-2FCA8014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78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71296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sz="4000" dirty="0"/>
              <a:t>Übersicht der Wahlordnung zum HPVG (1)</a:t>
            </a:r>
            <a:br>
              <a:rPr lang="de-DE" sz="4000" dirty="0"/>
            </a:br>
            <a:r>
              <a:rPr lang="de-DE" sz="2000" dirty="0"/>
              <a:t>§ 1-28 WO zum HPVG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172272" cy="4968552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400" b="1" dirty="0"/>
              <a:t>I.) </a:t>
            </a:r>
            <a:r>
              <a:rPr lang="de-DE" sz="2000" b="1" dirty="0"/>
              <a:t>Allgemeine Vorschriften:</a:t>
            </a:r>
            <a:r>
              <a:rPr lang="de-DE" sz="2000" dirty="0"/>
              <a:t> </a:t>
            </a:r>
            <a:r>
              <a:rPr lang="de-DE" sz="1600" dirty="0"/>
              <a:t>§ 1 – 24</a:t>
            </a:r>
          </a:p>
          <a:p>
            <a:pPr marL="0" indent="0">
              <a:buNone/>
            </a:pPr>
            <a:endParaRPr lang="de-DE" sz="600" dirty="0"/>
          </a:p>
          <a:p>
            <a:pPr marL="0" indent="0">
              <a:buNone/>
            </a:pPr>
            <a:r>
              <a:rPr lang="de-DE" sz="1600" dirty="0"/>
              <a:t>§1: Wahlvorstand, Protokollierung</a:t>
            </a:r>
            <a:endParaRPr lang="de-DE" sz="1600" strike="sngStrike" dirty="0"/>
          </a:p>
          <a:p>
            <a:pPr marL="0" indent="0">
              <a:buNone/>
            </a:pPr>
            <a:r>
              <a:rPr lang="de-DE" sz="1600" dirty="0"/>
              <a:t>§2: Bekanntmachung des Wahlvorstands</a:t>
            </a:r>
          </a:p>
          <a:p>
            <a:pPr marL="0" indent="0">
              <a:buNone/>
            </a:pPr>
            <a:r>
              <a:rPr lang="de-DE" sz="1600" dirty="0"/>
              <a:t>§3: Ort und Zeit der Wahl</a:t>
            </a:r>
          </a:p>
          <a:p>
            <a:pPr marL="0" indent="0">
              <a:buNone/>
            </a:pPr>
            <a:r>
              <a:rPr lang="de-DE" sz="1600" dirty="0"/>
              <a:t>§4: Vorabstimmungen</a:t>
            </a:r>
          </a:p>
          <a:p>
            <a:pPr marL="0" indent="0">
              <a:buNone/>
            </a:pPr>
            <a:r>
              <a:rPr lang="de-DE" sz="1600" dirty="0"/>
              <a:t>§5: Beschäftigtenzahl, Verzeichnis Wahlberechtigte</a:t>
            </a:r>
          </a:p>
          <a:p>
            <a:pPr marL="0" indent="0">
              <a:buNone/>
            </a:pPr>
            <a:r>
              <a:rPr lang="de-DE" sz="1600" dirty="0"/>
              <a:t>§6: Einsprüche gegen das Verzeichnis der</a:t>
            </a:r>
          </a:p>
          <a:p>
            <a:pPr marL="0" indent="0">
              <a:buNone/>
            </a:pPr>
            <a:r>
              <a:rPr lang="de-DE" sz="1600" dirty="0"/>
              <a:t>      Wahlberechtigten</a:t>
            </a:r>
          </a:p>
          <a:p>
            <a:pPr marL="0" indent="0">
              <a:buNone/>
            </a:pPr>
            <a:r>
              <a:rPr lang="de-DE" sz="1600" dirty="0"/>
              <a:t>§7: Zahl Personalratsmitglieder und </a:t>
            </a:r>
          </a:p>
          <a:p>
            <a:pPr marL="0" indent="0">
              <a:buNone/>
            </a:pPr>
            <a:r>
              <a:rPr lang="de-DE" sz="1600" dirty="0"/>
              <a:t>      Sitzverteilung Gruppen (Beamte, Angestellte)</a:t>
            </a:r>
          </a:p>
          <a:p>
            <a:pPr marL="0" indent="0">
              <a:buNone/>
            </a:pPr>
            <a:r>
              <a:rPr lang="de-DE" sz="1600" b="1" dirty="0"/>
              <a:t>§8: Wahlausschreiben (19 Punkte !), </a:t>
            </a:r>
          </a:p>
          <a:p>
            <a:pPr marL="0" indent="0">
              <a:buNone/>
            </a:pPr>
            <a:r>
              <a:rPr lang="de-DE" sz="1600" b="1" dirty="0"/>
              <a:t>      Einleitung der Wahl</a:t>
            </a:r>
          </a:p>
          <a:p>
            <a:pPr marL="0" indent="0">
              <a:buNone/>
            </a:pPr>
            <a:r>
              <a:rPr lang="de-DE" sz="1600" b="1" dirty="0"/>
              <a:t>§9: Wahlvorschläge; Einreichungsfrist (18 Tage)</a:t>
            </a:r>
          </a:p>
          <a:p>
            <a:pPr marL="0" indent="0">
              <a:buNone/>
            </a:pPr>
            <a:r>
              <a:rPr lang="de-DE" sz="1600" b="1" dirty="0"/>
              <a:t>§10: Inhalt der Wahlvorschläge</a:t>
            </a:r>
          </a:p>
          <a:p>
            <a:pPr marL="0" indent="0">
              <a:buNone/>
            </a:pPr>
            <a:r>
              <a:rPr lang="de-DE" sz="1600" dirty="0"/>
              <a:t>§11: Sonstige Erfordernisse</a:t>
            </a:r>
          </a:p>
          <a:p>
            <a:pPr marL="0" indent="0">
              <a:buNone/>
            </a:pPr>
            <a:r>
              <a:rPr lang="de-DE" sz="1600" b="1" dirty="0"/>
              <a:t>§12: Behandlung der  Wahlvorschläge /    der ungültigen Wahlvorschläge</a:t>
            </a:r>
          </a:p>
          <a:p>
            <a:pPr marL="0" indent="0">
              <a:buNone/>
            </a:pPr>
            <a:r>
              <a:rPr lang="de-DE" sz="1600" dirty="0"/>
              <a:t>§13: Nachfrist (6 Tage): insbesondere: Abs. 3</a:t>
            </a:r>
          </a:p>
          <a:p>
            <a:pPr marL="0" indent="0">
              <a:buNone/>
            </a:pPr>
            <a:r>
              <a:rPr lang="de-DE" sz="1600" dirty="0"/>
              <a:t>§14: Bezeichnung der Vorschläge </a:t>
            </a:r>
          </a:p>
          <a:p>
            <a:pPr marL="0" indent="0">
              <a:buNone/>
            </a:pPr>
            <a:r>
              <a:rPr lang="de-DE" sz="1600" dirty="0"/>
              <a:t>§15: Bekanntmachung der Wahlvorschläge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7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4392488" cy="4968552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§16: Sonstige Wahlvorbereitungen</a:t>
            </a:r>
          </a:p>
          <a:p>
            <a:pPr marL="0" indent="0">
              <a:buNone/>
            </a:pPr>
            <a:r>
              <a:rPr lang="de-DE" sz="1600" dirty="0"/>
              <a:t>§17: Wahlhandlung </a:t>
            </a:r>
            <a:r>
              <a:rPr lang="de-DE" sz="1300" dirty="0"/>
              <a:t>(u.a. Wahlhelfer, 2 aus Wahlvorstand)</a:t>
            </a:r>
          </a:p>
          <a:p>
            <a:pPr marL="0" indent="0">
              <a:buNone/>
            </a:pPr>
            <a:r>
              <a:rPr lang="de-DE" sz="1600" dirty="0"/>
              <a:t>§18: Ausübung des Wahlrechts</a:t>
            </a:r>
          </a:p>
          <a:p>
            <a:pPr marL="0" indent="0">
              <a:buNone/>
            </a:pPr>
            <a:r>
              <a:rPr lang="de-DE" sz="1600" dirty="0"/>
              <a:t>§19: Briefliche Stimmabgabe</a:t>
            </a:r>
          </a:p>
          <a:p>
            <a:pPr marL="0" indent="0">
              <a:buNone/>
            </a:pPr>
            <a:r>
              <a:rPr lang="de-DE" sz="1600" dirty="0"/>
              <a:t>§20: Stimmabgabe in besonderen Fällen</a:t>
            </a:r>
          </a:p>
          <a:p>
            <a:pPr marL="0" indent="0">
              <a:buNone/>
            </a:pPr>
            <a:r>
              <a:rPr lang="de-DE" sz="1600" dirty="0"/>
              <a:t>§21: Feststellung Wahlergebnis; Gültigkeit</a:t>
            </a:r>
          </a:p>
          <a:p>
            <a:pPr marL="0" indent="0">
              <a:buNone/>
            </a:pPr>
            <a:r>
              <a:rPr lang="de-DE" sz="1600" dirty="0"/>
              <a:t>§22: Wahlprotokoll</a:t>
            </a:r>
          </a:p>
          <a:p>
            <a:pPr marL="0" indent="0">
              <a:buNone/>
            </a:pPr>
            <a:r>
              <a:rPr lang="de-DE" sz="1600" dirty="0"/>
              <a:t>§23: Benachrichtigung der Gewählten und</a:t>
            </a:r>
          </a:p>
          <a:p>
            <a:pPr marL="0" indent="0">
              <a:buNone/>
            </a:pPr>
            <a:r>
              <a:rPr lang="de-DE" sz="1600" dirty="0"/>
              <a:t>         Bekanntmachung des Wahlergebnis</a:t>
            </a:r>
          </a:p>
          <a:p>
            <a:pPr marL="0" indent="0">
              <a:buNone/>
            </a:pPr>
            <a:r>
              <a:rPr lang="de-DE" sz="1600" dirty="0"/>
              <a:t>§24: Aufbewahrung der Wahlunterlagen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900" b="1" dirty="0"/>
              <a:t>II.) Besondere Vorschriften: </a:t>
            </a:r>
            <a:r>
              <a:rPr lang="de-DE" sz="1500" dirty="0"/>
              <a:t>§ 25-31</a:t>
            </a:r>
            <a:endParaRPr lang="de-DE" sz="1500" b="1" u="sng" dirty="0"/>
          </a:p>
          <a:p>
            <a:pPr marL="0" indent="0">
              <a:buNone/>
            </a:pPr>
            <a:r>
              <a:rPr lang="de-DE" sz="1600" dirty="0"/>
              <a:t>§25: Voraussetzungen (u.a. </a:t>
            </a:r>
            <a:r>
              <a:rPr lang="de-DE" sz="1600" u="sng" dirty="0"/>
              <a:t>Verhältniswahl</a:t>
            </a:r>
            <a:r>
              <a:rPr lang="de-DE" sz="1600" dirty="0"/>
              <a:t>)</a:t>
            </a:r>
          </a:p>
          <a:p>
            <a:pPr marL="0" indent="0">
              <a:buNone/>
            </a:pPr>
            <a:r>
              <a:rPr lang="de-DE" sz="1600" dirty="0"/>
              <a:t>§24: Gruppenwahl und mehrere Vorschlagslisten</a:t>
            </a:r>
          </a:p>
          <a:p>
            <a:pPr marL="0" indent="0">
              <a:buNone/>
            </a:pPr>
            <a:r>
              <a:rPr lang="de-DE" sz="1600" dirty="0"/>
              <a:t>§25: gemeinsame Wahl und mehrere Vorschlagslisten</a:t>
            </a:r>
          </a:p>
          <a:p>
            <a:pPr marL="0" indent="0">
              <a:buNone/>
            </a:pPr>
            <a:r>
              <a:rPr lang="de-DE" sz="1600" dirty="0"/>
              <a:t>§28:  </a:t>
            </a:r>
            <a:r>
              <a:rPr lang="de-DE" sz="1600" u="sng" dirty="0"/>
              <a:t>personalisierte Verhältniswahl</a:t>
            </a:r>
          </a:p>
          <a:p>
            <a:pPr marL="0" indent="0">
              <a:buNone/>
            </a:pPr>
            <a:r>
              <a:rPr lang="de-DE" sz="1600" dirty="0"/>
              <a:t>§29: </a:t>
            </a:r>
            <a:r>
              <a:rPr lang="de-DE" sz="1600" u="sng" dirty="0"/>
              <a:t>Mehrheitswahl</a:t>
            </a:r>
            <a:r>
              <a:rPr lang="de-DE" sz="1600" dirty="0"/>
              <a:t>: Voraussetzungen</a:t>
            </a:r>
          </a:p>
          <a:p>
            <a:pPr marL="0" indent="0">
              <a:buNone/>
            </a:pPr>
            <a:r>
              <a:rPr lang="de-DE" sz="1600" dirty="0"/>
              <a:t>§30: Ermittlung des Ergebnisses bzw. der Gewählten</a:t>
            </a:r>
          </a:p>
          <a:p>
            <a:pPr marL="0" indent="0">
              <a:buNone/>
            </a:pPr>
            <a:r>
              <a:rPr lang="de-DE" sz="1600" dirty="0"/>
              <a:t>§31: Mehrheitswahl: 1 PR oder 1 Gruppenvertreter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067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Gruppenwahl</a:t>
            </a:r>
            <a:br>
              <a:rPr lang="de-DE" dirty="0"/>
            </a:br>
            <a:r>
              <a:rPr lang="de-DE" sz="2400" dirty="0"/>
              <a:t>§ 25+26 WO zum HPVG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7730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3000" dirty="0"/>
              <a:t>mehrere gültige Wahlvorschläge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Reihenfolge der Ordnungsnummer</a:t>
            </a:r>
          </a:p>
          <a:p>
            <a:pPr marL="0" indent="0">
              <a:buNone/>
            </a:pPr>
            <a:endParaRPr lang="de-DE" sz="1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de-DE" sz="3000" dirty="0"/>
              <a:t>Angabe: Familienname, Vorname, Amts- bzw. Berufsbezeichnung der an 1. Stelle benannten männlichen und weiblichen Bewerber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3000" dirty="0"/>
              <a:t>ggf. das „Kennwort“ der Liste</a:t>
            </a:r>
          </a:p>
          <a:p>
            <a:pPr marL="0" indent="0">
              <a:buNone/>
            </a:pPr>
            <a:endParaRPr lang="de-DE" sz="15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3000" dirty="0"/>
              <a:t>siehe Beispiel eines Wahlzettels „Gruppenwahl“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198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Gemeinsame Wahl</a:t>
            </a:r>
            <a:br>
              <a:rPr lang="de-DE" dirty="0"/>
            </a:br>
            <a:r>
              <a:rPr lang="de-DE" sz="2400" dirty="0"/>
              <a:t>§ 27 WO zum HPVG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3500" dirty="0"/>
              <a:t>Eine Vor-Abstimmung ist dafür nötig (§ 4 WO)</a:t>
            </a:r>
          </a:p>
          <a:p>
            <a:pPr marL="0" indent="0">
              <a:buNone/>
            </a:pPr>
            <a:endParaRPr lang="de-DE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3500" dirty="0"/>
              <a:t>mehrere gültige Wahlvorschläge</a:t>
            </a:r>
          </a:p>
          <a:p>
            <a:pPr marL="0" indent="0">
              <a:buNone/>
            </a:pPr>
            <a:endParaRPr lang="de-DE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3500" dirty="0"/>
              <a:t>Reihenfolge der Ordnungsnummer</a:t>
            </a:r>
          </a:p>
          <a:p>
            <a:pPr marL="0" indent="0">
              <a:buNone/>
            </a:pPr>
            <a:endParaRPr lang="de-DE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3500" dirty="0"/>
              <a:t>Angabe: Familienname, Vorname, Amts- bzw. Berufsbezeichnung der an 1. Stelle benannten männlichen und weiblichen Bewerber</a:t>
            </a:r>
          </a:p>
          <a:p>
            <a:pPr marL="0" indent="0">
              <a:buNone/>
            </a:pPr>
            <a:endParaRPr lang="de-DE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3500" dirty="0"/>
              <a:t>ggf. das „Kennwort“ der Liste</a:t>
            </a:r>
          </a:p>
          <a:p>
            <a:pPr marL="0" indent="0">
              <a:buNone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3500" dirty="0"/>
              <a:t>siehe Beispiel eines Wahlzettels „Gruppenwahl“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157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Vor-Abstimmungen vor der Wahl</a:t>
            </a:r>
            <a:br>
              <a:rPr lang="de-DE" dirty="0"/>
            </a:br>
            <a:r>
              <a:rPr lang="de-DE" sz="2400" dirty="0"/>
              <a:t>§ 4 WO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70912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§ 14 (1) HPVG: Abweichung zu § 13 HPVG ist möglich </a:t>
            </a:r>
            <a:r>
              <a:rPr lang="de-DE" sz="1600" dirty="0"/>
              <a:t>(Sitzverteilung auf die Gruppen)</a:t>
            </a:r>
            <a:r>
              <a:rPr lang="de-DE" sz="2000" dirty="0"/>
              <a:t>; allerdings: keine Höchstzahl der Sitze überschreiten und gilt nur für aktuelle Wahl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Vorabstimmung in jeder „Gruppe“ (Beamte/Angestellte) dafür notwendig. </a:t>
            </a:r>
            <a:r>
              <a:rPr lang="de-DE" sz="2000" u="sng" dirty="0"/>
              <a:t>Alle</a:t>
            </a:r>
            <a:r>
              <a:rPr lang="de-DE" sz="2000" dirty="0"/>
              <a:t> Mitglieder der jeweiligen Gruppe müssen dabei wählen </a:t>
            </a:r>
            <a:r>
              <a:rPr lang="de-DE" sz="1400" dirty="0"/>
              <a:t>(Kommentar HPVG: Dirk Lenders)</a:t>
            </a:r>
            <a:r>
              <a:rPr lang="de-DE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u="sng" dirty="0"/>
              <a:t>Einfache Mehrheit</a:t>
            </a:r>
            <a:r>
              <a:rPr lang="de-DE" sz="2000" dirty="0"/>
              <a:t> von </a:t>
            </a:r>
            <a:r>
              <a:rPr lang="de-DE" sz="2000" u="sng" dirty="0"/>
              <a:t>jeder</a:t>
            </a:r>
            <a:r>
              <a:rPr lang="de-DE" sz="2000" dirty="0"/>
              <a:t> Gruppe dabei erforderlich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b="1" dirty="0"/>
              <a:t>Abstimmungsvorstand</a:t>
            </a:r>
            <a:r>
              <a:rPr lang="de-DE" sz="2000" dirty="0"/>
              <a:t>: mind. 3 Mitglieder, beide Gruppen dabei vertreten, Männer und Frauen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„gemeinsame Wahl“ statt getrennte „Gruppenwahl“ nach § 15 (2) HPVG (Mehrheit in beiden „Gruppen“ in Vorabstimmung notwendig)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b="1" dirty="0"/>
              <a:t>Wahlvorstand als Abstimmungsvorstand möglich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Dieses Procedere ist nur </a:t>
            </a:r>
            <a:r>
              <a:rPr lang="de-DE" sz="2000" b="1" dirty="0"/>
              <a:t>2 Wochen </a:t>
            </a:r>
            <a:r>
              <a:rPr lang="de-DE" sz="2000" dirty="0"/>
              <a:t>nach Bildung des Wahlvorstandes möglich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44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Verhältniswahl / Listenwahl</a:t>
            </a:r>
            <a:br>
              <a:rPr lang="de-DE" dirty="0"/>
            </a:br>
            <a:r>
              <a:rPr lang="de-DE" sz="2400" dirty="0"/>
              <a:t>§ 25 WO des HPVG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de-DE" sz="2800" dirty="0"/>
              <a:t>Dies ist der Regelfall bei „</a:t>
            </a:r>
            <a:r>
              <a:rPr lang="de-DE" sz="2800" i="1" dirty="0"/>
              <a:t>Gruppenwahl</a:t>
            </a:r>
            <a:r>
              <a:rPr lang="de-DE" sz="2800" dirty="0"/>
              <a:t>“ und </a:t>
            </a:r>
            <a:r>
              <a:rPr lang="de-DE" sz="2800" i="1" dirty="0"/>
              <a:t>„Gemeinsamer Wahl“ </a:t>
            </a:r>
            <a:r>
              <a:rPr lang="de-DE" sz="1800" dirty="0"/>
              <a:t>(bei GPRS und HPRS zwingend, nicht bei </a:t>
            </a:r>
            <a:r>
              <a:rPr lang="de-DE" sz="1800" dirty="0" err="1"/>
              <a:t>öSPR</a:t>
            </a:r>
            <a:r>
              <a:rPr lang="de-DE" sz="1800" dirty="0"/>
              <a:t>)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Es werden mehrere Wahlvorschläge eingereicht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Der Wähler/die Wählerin kann seine Stimme nur für den gesamten Wahlvorschlag abgeben (!)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33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Personalisierte Verhältniswahl</a:t>
            </a:r>
            <a:br>
              <a:rPr lang="de-DE" dirty="0"/>
            </a:br>
            <a:r>
              <a:rPr lang="de-DE" sz="2400" dirty="0"/>
              <a:t>§ 28 WO zum HPVG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72208"/>
            <a:ext cx="8496944" cy="4637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d. h. „Personalisierte Verhältniswahl“ innerhalb der Listenwahl (!): Ich wähle Personen und nicht die ganze Liste (!)</a:t>
            </a:r>
            <a:endParaRPr lang="de-DE" sz="800" dirty="0"/>
          </a:p>
          <a:p>
            <a:pPr marL="0" indent="0">
              <a:buNone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es dürfen nur Bewerber aus einer Vorschlagsliste angekreuzt werden</a:t>
            </a:r>
          </a:p>
          <a:p>
            <a:pPr marL="0" indent="0">
              <a:buNone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nicht mehr Bewerber ankreuzen, als für die Gruppe an Vertretern zu wählen sind (gilt bei </a:t>
            </a:r>
            <a:r>
              <a:rPr lang="de-DE" sz="2800" i="1" dirty="0"/>
              <a:t>Gruppenwahl </a:t>
            </a:r>
            <a:r>
              <a:rPr lang="de-DE" sz="2800" dirty="0"/>
              <a:t>und </a:t>
            </a:r>
            <a:r>
              <a:rPr lang="de-DE" sz="2800" i="1" dirty="0"/>
              <a:t>Gemeinsamer Wahl</a:t>
            </a:r>
            <a:r>
              <a:rPr lang="de-DE" sz="2800" dirty="0"/>
              <a:t>) </a:t>
            </a:r>
          </a:p>
          <a:p>
            <a:pPr marL="0" indent="0">
              <a:buNone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Dabei ist das Verhältnis Mann/Frau zu berücksichtigen!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089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Mehrheitswahl / Personenwahl</a:t>
            </a:r>
            <a:br>
              <a:rPr lang="de-DE" dirty="0"/>
            </a:br>
            <a:r>
              <a:rPr lang="de-DE" sz="2400" dirty="0">
                <a:solidFill>
                  <a:schemeClr val="tx1"/>
                </a:solidFill>
              </a:rPr>
              <a:t>§ 29+31 WO</a:t>
            </a:r>
            <a:r>
              <a:rPr lang="de-DE" sz="2400" dirty="0"/>
              <a:t>; vgl. § 15 (3) 1. Satz, HPVG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Wenn bei </a:t>
            </a:r>
            <a:r>
              <a:rPr lang="de-DE" sz="2800" i="1" dirty="0"/>
              <a:t>Gruppenwahl</a:t>
            </a:r>
            <a:r>
              <a:rPr lang="de-DE" sz="2800" dirty="0"/>
              <a:t> wie bei </a:t>
            </a:r>
            <a:r>
              <a:rPr lang="de-DE" sz="2800" i="1" dirty="0"/>
              <a:t>Gemeinsamer Wahl </a:t>
            </a:r>
            <a:r>
              <a:rPr lang="de-DE" sz="2800" dirty="0"/>
              <a:t>nur ein gültiger Wahlvorschlag vorliegt!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Wahlvorschläge können machen:</a:t>
            </a:r>
            <a:endParaRPr lang="de-DE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2400" dirty="0"/>
              <a:t>Wahlberechtigte (durchaus mit dem SPR), </a:t>
            </a:r>
            <a:r>
              <a:rPr lang="de-DE" sz="1600" dirty="0"/>
              <a:t>mind. 2 Unterschriften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2400" dirty="0"/>
              <a:t>die im Personalrat vertretenen Gewerkschaften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Liegt dementsprechend nur 1 gültiger Wahlvorschlag vor, so ist dem so zu verfahren (!)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Beim 1er Personalrat ist ohnehin nur so zu verfahren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354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Wahlvorschläge; Einreichungsfrist</a:t>
            </a:r>
            <a:br>
              <a:rPr lang="de-DE" dirty="0"/>
            </a:br>
            <a:r>
              <a:rPr lang="de-DE" sz="2400" dirty="0"/>
              <a:t>§ 9 WO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Wahlvorschläge können machen: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de-DE" sz="2400" dirty="0"/>
              <a:t>Wahlberechtigte (auch aus dem Personalrat)</a:t>
            </a:r>
            <a:r>
              <a:rPr lang="de-DE" sz="1400" dirty="0"/>
              <a:t>, mind. 2 Unterschriften</a:t>
            </a:r>
            <a:endParaRPr lang="de-DE" sz="2400" dirty="0"/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de-DE" sz="2400" dirty="0"/>
              <a:t>die im Personalrat vertretenen Gewerkschaften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endParaRPr lang="de-DE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… innerhalb von 18 Tagen nach Erlass des Wahlausschreibens beim Wahlvorstand !</a:t>
            </a:r>
          </a:p>
          <a:p>
            <a:pPr marL="0" indent="0">
              <a:buNone/>
            </a:pPr>
            <a:endParaRPr lang="de-DE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14 Tage nach dem Erlass des Wahlausschreibens können abweichende Wahlmodi beschlossen werden </a:t>
            </a:r>
            <a:r>
              <a:rPr lang="de-DE" sz="2400" i="1" dirty="0"/>
              <a:t>(z.B. gemeinsame Wahl, personalisierte Verhältniswahl, Mehrheitswahl) </a:t>
            </a:r>
            <a:r>
              <a:rPr lang="de-DE" sz="1800" dirty="0"/>
              <a:t>[§ 4 WO]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583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Nachfrist</a:t>
            </a:r>
            <a:br>
              <a:rPr lang="de-DE" dirty="0"/>
            </a:br>
            <a:r>
              <a:rPr lang="de-DE" sz="2000" dirty="0"/>
              <a:t>§ 13  WO - HPVG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Frist zur Abgabe der Wahlvorschläge: 18 Tage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Kein Wahlvorschlag bei Fristablauf: 6 Tage Nachfrist</a:t>
            </a:r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400" dirty="0"/>
              <a:t>(d.h.: bei Gruppenwahl fehlt eine Gruppe;</a:t>
            </a:r>
          </a:p>
          <a:p>
            <a:pPr marL="0" indent="0">
              <a:buNone/>
            </a:pPr>
            <a:r>
              <a:rPr lang="de-DE" sz="2400" dirty="0"/>
              <a:t>	bei gemeinsamer Wahl: überhaupt kein Vorschlag)</a:t>
            </a:r>
          </a:p>
          <a:p>
            <a:pPr marL="0" indent="0">
              <a:buNone/>
            </a:pPr>
            <a:endParaRPr lang="de-DE" sz="9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Nach Ablauf der „Nachfrist“: keine Vorschläge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„gemeinsame Wahl“: Es findet keine Wahl statt, wenn  gar nichts …!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„Gruppenwahl“: der Sitz der Gruppe ohne Wahlvorschlag kommt den anderen zugute!</a:t>
            </a:r>
            <a:endParaRPr lang="de-DE" sz="2400" dirty="0"/>
          </a:p>
          <a:p>
            <a:pPr lvl="1">
              <a:buFont typeface="Courier New" panose="02070309020205020404" pitchFamily="49" charset="0"/>
              <a:buChar char="o"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90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Briefwahl</a:t>
            </a:r>
            <a:br>
              <a:rPr lang="de-DE" dirty="0"/>
            </a:br>
            <a:r>
              <a:rPr lang="de-DE" sz="2400" dirty="0"/>
              <a:t>§ 19 WO zum HPVG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7091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Der Wahlvorstand händigt auf Verlangen aus: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Wahlvorschläge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Stimmzettel und den Wahlumschlag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Vorgedruckte auszufüllende Erklärung / Versicherung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Einen größeren Briefumschlag</a:t>
            </a:r>
          </a:p>
          <a:p>
            <a:pPr marL="457200" lvl="1" indent="0">
              <a:buNone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Der Wähler gibt seine Stimme in folgender Weise ab: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Stimmzettel, geheim ausgefüllt, gefaltet in den Wahlumschlag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Unterschriebene Erklärung in den Briefumschlag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Verspätet eingehende Briefumschläge bleiben ungeöffnet und werden 1 Monat nach Bekanntgabe des Ergebnisses der Wahl ungeöffnet vernichtet!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61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Wahlhandlung</a:t>
            </a:r>
            <a:br>
              <a:rPr lang="de-DE" dirty="0"/>
            </a:br>
            <a:r>
              <a:rPr lang="de-DE" sz="2400" dirty="0"/>
              <a:t>§ 17 WO zum HPVG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" y="1600200"/>
            <a:ext cx="8363272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600" dirty="0"/>
              <a:t>Verschließen der Wahlurne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600" dirty="0"/>
              <a:t>Wähler mit körperlichem Gebrechen: Vertrauensperson ...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de-DE" sz="2600" dirty="0"/>
              <a:t>Während der Wahl sind mind. 2 Personen des Wahlvorstandes anwesend </a:t>
            </a:r>
            <a:r>
              <a:rPr lang="de-DE" sz="2000" dirty="0"/>
              <a:t>(oder 1 Wahlvorstand + 1 Wahlhelfer)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de-DE" sz="2600" dirty="0"/>
              <a:t>Kontrolle der Wählerliste vor Einwerfen des Stimmzettels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de-DE" sz="2600" dirty="0"/>
              <a:t>Wahlzettel mindestens einmal falten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de-DE" sz="2600" dirty="0"/>
              <a:t>Nach Ablauf der Zeit zum Wählen: nur noch die dürfen wählen, die sich im Wahlraum noch befinden.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53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71296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sz="4000" dirty="0"/>
              <a:t>Übersicht der Wahlordnung zum HPVG (2)</a:t>
            </a:r>
            <a:br>
              <a:rPr lang="de-DE" sz="4000" dirty="0"/>
            </a:br>
            <a:r>
              <a:rPr lang="de-DE" sz="2000" dirty="0"/>
              <a:t>§ 32-52 WO zum HPVG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49685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III.) Wahl des Bezirkspersonalrats</a:t>
            </a:r>
            <a:endParaRPr lang="de-DE" sz="800" dirty="0"/>
          </a:p>
          <a:p>
            <a:pPr marL="0" indent="0">
              <a:buNone/>
            </a:pPr>
            <a:r>
              <a:rPr lang="de-DE" sz="1600" dirty="0"/>
              <a:t>§32 Entsprechende Anwendung der Vorschriften</a:t>
            </a:r>
          </a:p>
          <a:p>
            <a:pPr marL="0" indent="0">
              <a:buNone/>
            </a:pPr>
            <a:r>
              <a:rPr lang="de-DE" sz="1600" dirty="0"/>
              <a:t>§33 Leitung der Wahl</a:t>
            </a:r>
          </a:p>
          <a:p>
            <a:pPr marL="0" indent="0">
              <a:buNone/>
            </a:pPr>
            <a:r>
              <a:rPr lang="de-DE" sz="1600" dirty="0"/>
              <a:t>§34 Beschäftigtenzahl, Wählerliste</a:t>
            </a:r>
          </a:p>
          <a:p>
            <a:pPr marL="0" indent="0">
              <a:buNone/>
            </a:pPr>
            <a:r>
              <a:rPr lang="de-DE" sz="1400" dirty="0"/>
              <a:t>§35 Anzahl  PR-Mitglieder, Sitzverteilung auf Gruppen</a:t>
            </a:r>
          </a:p>
          <a:p>
            <a:pPr marL="0" indent="0">
              <a:buNone/>
            </a:pPr>
            <a:r>
              <a:rPr lang="de-DE" sz="1600" dirty="0"/>
              <a:t>§36 Wahlausschreiben, Einleitung der Wahl</a:t>
            </a:r>
          </a:p>
          <a:p>
            <a:pPr marL="0" indent="0">
              <a:buNone/>
            </a:pPr>
            <a:r>
              <a:rPr lang="de-DE" sz="1600" dirty="0"/>
              <a:t>§37 Bekanntmachung des Bezirkswahlvorstandes</a:t>
            </a:r>
          </a:p>
          <a:p>
            <a:pPr marL="0" indent="0">
              <a:buNone/>
            </a:pPr>
            <a:r>
              <a:rPr lang="de-DE" sz="1600" dirty="0"/>
              <a:t>§38 Sitzungsprotokolle</a:t>
            </a:r>
          </a:p>
          <a:p>
            <a:pPr marL="0" indent="0">
              <a:buNone/>
            </a:pPr>
            <a:r>
              <a:rPr lang="de-DE" sz="1600" dirty="0"/>
              <a:t>§39 Stimmzettel, Stimmabgabe</a:t>
            </a:r>
          </a:p>
          <a:p>
            <a:pPr marL="0" indent="0">
              <a:buNone/>
            </a:pPr>
            <a:r>
              <a:rPr lang="de-DE" sz="1600" dirty="0"/>
              <a:t>§40 Feststellung und </a:t>
            </a:r>
          </a:p>
          <a:p>
            <a:pPr marL="0" indent="0">
              <a:buNone/>
            </a:pPr>
            <a:r>
              <a:rPr lang="de-DE" sz="1600" dirty="0"/>
              <a:t>        Bekanntgabe des Wahlergebnisses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2000" b="1" dirty="0"/>
              <a:t>IV.) Wahl des Hauptpersonalrats</a:t>
            </a:r>
            <a:endParaRPr lang="de-DE" sz="800" dirty="0"/>
          </a:p>
          <a:p>
            <a:pPr marL="0" indent="0">
              <a:buNone/>
            </a:pPr>
            <a:r>
              <a:rPr lang="de-DE" sz="1600" dirty="0"/>
              <a:t>§ 41 Entspr. Anwendung der Vorschriften </a:t>
            </a:r>
            <a:r>
              <a:rPr lang="de-DE" sz="1100" dirty="0"/>
              <a:t>(§§ 32 – 40)</a:t>
            </a:r>
          </a:p>
          <a:p>
            <a:pPr marL="0" indent="0">
              <a:buNone/>
            </a:pPr>
            <a:r>
              <a:rPr lang="de-DE" sz="1600" dirty="0"/>
              <a:t>§ 42 Leitung der Wahl</a:t>
            </a:r>
          </a:p>
          <a:p>
            <a:pPr marL="0" indent="0">
              <a:buNone/>
            </a:pPr>
            <a:r>
              <a:rPr lang="de-DE" sz="1600" dirty="0"/>
              <a:t>§ 43 Durchführung der Wahl nach Bezirken (SSÄ)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392488" cy="49685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000" b="1" dirty="0"/>
              <a:t>V.) Wahl des Gesamtpersonalrats</a:t>
            </a:r>
          </a:p>
          <a:p>
            <a:pPr marL="0" indent="0">
              <a:buNone/>
            </a:pPr>
            <a:r>
              <a:rPr lang="de-DE" sz="1600" dirty="0"/>
              <a:t>§ 44 Entspr. Anwendung der Vorschriften </a:t>
            </a:r>
            <a:r>
              <a:rPr lang="de-DE" sz="1200" dirty="0"/>
              <a:t>(§§ 32 – 40)</a:t>
            </a:r>
            <a:endParaRPr lang="de-DE" sz="1600" dirty="0"/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1800" b="1" dirty="0"/>
              <a:t>VI.) Wahl der Jugend- und Azubi-Vertretung</a:t>
            </a:r>
          </a:p>
          <a:p>
            <a:pPr marL="0" indent="0">
              <a:buNone/>
            </a:pPr>
            <a:r>
              <a:rPr lang="de-DE" sz="1600" dirty="0"/>
              <a:t> § 45 Wahl der Jugend- und Azubi-Vertretung: Vorbereitung und Durchführung der Wahl</a:t>
            </a:r>
          </a:p>
          <a:p>
            <a:pPr marL="0" indent="0">
              <a:buNone/>
            </a:pPr>
            <a:r>
              <a:rPr lang="de-DE" sz="1600" dirty="0"/>
              <a:t>§ 46 Wahlversammlung</a:t>
            </a:r>
          </a:p>
          <a:p>
            <a:pPr marL="0" indent="0">
              <a:buNone/>
            </a:pPr>
            <a:r>
              <a:rPr lang="de-DE" sz="1600" dirty="0"/>
              <a:t>§ 47 Wahl der Jugend- und Azubi-Stufenvertretung</a:t>
            </a:r>
          </a:p>
          <a:p>
            <a:pPr marL="0" indent="0">
              <a:buNone/>
            </a:pPr>
            <a:endParaRPr lang="de-DE" sz="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1800" b="1" dirty="0"/>
              <a:t>VII.) Schlussvorschriften</a:t>
            </a:r>
          </a:p>
          <a:p>
            <a:pPr marL="0" indent="0">
              <a:buNone/>
            </a:pPr>
            <a:r>
              <a:rPr lang="de-DE" sz="1600" dirty="0"/>
              <a:t>§ 48 Berechnung der Fristen</a:t>
            </a:r>
          </a:p>
          <a:p>
            <a:pPr marL="0" indent="0">
              <a:buNone/>
            </a:pPr>
            <a:r>
              <a:rPr lang="de-DE" sz="1600" dirty="0"/>
              <a:t>§ 49 Elektronische Übersendung</a:t>
            </a:r>
          </a:p>
          <a:p>
            <a:pPr marL="0" indent="0">
              <a:buNone/>
            </a:pPr>
            <a:r>
              <a:rPr lang="de-DE" sz="1600" dirty="0"/>
              <a:t>§ 50 Übergangsregelung für bereits eingeleitete Wahlen</a:t>
            </a:r>
          </a:p>
          <a:p>
            <a:pPr marL="0" indent="0">
              <a:buNone/>
            </a:pPr>
            <a:r>
              <a:rPr lang="de-DE" sz="1600" dirty="0"/>
              <a:t>§ 51 Aufhebung bisherigen Rechts</a:t>
            </a:r>
          </a:p>
          <a:p>
            <a:pPr marL="0" indent="0">
              <a:buNone/>
            </a:pPr>
            <a:r>
              <a:rPr lang="de-DE" sz="1600" dirty="0"/>
              <a:t>§ 52 Inkrafttreten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03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Wahlprotokoll</a:t>
            </a:r>
            <a:br>
              <a:rPr lang="de-DE" dirty="0"/>
            </a:br>
            <a:r>
              <a:rPr lang="de-DE" sz="2400" dirty="0"/>
              <a:t>§ 22 WO zum HPVG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de-DE" sz="2800" dirty="0"/>
              <a:t>Niederschrift ist vom gesamten Wahlvorstand zu unterzeichnen (!)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de-DE" sz="2800" dirty="0"/>
              <a:t>Inhalt: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e-DE" sz="2400" dirty="0"/>
              <a:t>Summe aller abgegebenen Stimmen bei Gruppen- wie bei Gemeinsamer Wahl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e-DE" sz="2400" dirty="0"/>
              <a:t>Zahl der ungültigen Stimmen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e-DE" sz="2400" dirty="0"/>
              <a:t>Gründe für Gültigkeit oder Ungültigkeit bei zweifelhaften Stimmen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e-DE" sz="2400" dirty="0"/>
              <a:t>Bei Mehrheitswahl: Zahl der auf jeden Bewerber entfallenen gültigen Stimmen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e-DE" sz="2400" dirty="0"/>
              <a:t>Namen der gewählten Bewerber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e-DE" sz="2400" dirty="0"/>
              <a:t>Besondere Vorkommnisse während der Wahl …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e-DE" sz="2400" dirty="0"/>
              <a:t>Gefasste Beschlüsse während der Wahl oder Auszählung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574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Terminablauf: u.a.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369532"/>
              </p:ext>
            </p:extLst>
          </p:nvPr>
        </p:nvGraphicFramePr>
        <p:xfrm>
          <a:off x="179512" y="1600200"/>
          <a:ext cx="8712968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1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Ereignisse / Aufgaben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Bestellung</a:t>
                      </a:r>
                      <a:r>
                        <a:rPr lang="de-DE" sz="1400" baseline="0" dirty="0"/>
                        <a:t> des Wahlvorstandes durch amtierenden Personalrat, Personalversammlung oder den Leiter der Dienststelle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Spätestens 8 Wochen vor den</a:t>
                      </a:r>
                      <a:r>
                        <a:rPr lang="de-DE" sz="1400" baseline="0" dirty="0"/>
                        <a:t> PR-Wahlen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Erste Sitzung des Wahlvorstandes, Termin- und Arbeitsplan, Nennung der Mitglieder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Unverzüglich danach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Feststellung der Wahlberechtigten, Zahl der PR-Mitglieder,  Anzahl der Sitze für Beamte/Angestellte und Mann/Frau; verlässliche Daten durch die Schulleitung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Unverzüglich, vor dem</a:t>
                      </a:r>
                      <a:r>
                        <a:rPr lang="de-DE" sz="1400" baseline="0" dirty="0"/>
                        <a:t> </a:t>
                      </a:r>
                      <a:r>
                        <a:rPr lang="de-DE" sz="1400" dirty="0"/>
                        <a:t>Wahlausschreibens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Letzter Tag für  evtl. Ergebnisse von Vorabstimmungen (z.B. Gemeinsame Wahl)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 Woche nach Nr.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Erlass und Aushang des Wahlausschreibens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bis</a:t>
                      </a:r>
                      <a:r>
                        <a:rPr lang="de-DE" sz="1400" baseline="0" dirty="0"/>
                        <a:t> 6 Wochen vor Wahl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Grundsätzlich letzter Tag für Einreichung</a:t>
                      </a:r>
                      <a:r>
                        <a:rPr lang="de-DE" sz="1400" baseline="0" dirty="0"/>
                        <a:t> von Wahlvorschlägen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18 Kalendertage</a:t>
                      </a:r>
                      <a:r>
                        <a:rPr lang="de-DE" sz="1400" baseline="0" dirty="0"/>
                        <a:t> nach Nr. 5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Rückgabe von Wahlvorschlägen mit „heilbaren Mängeln“;  3 Arbeitstage Nachbesserungsfrist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Unverzüglich nach Feststellung der Mängel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Bei Verstreichen der  Frist  (Nr. 6):  Neue Fristsetzung von 6 Tagen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 Tage Nachfrist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Anfertigung von Stimmzetteln, Wahlumschlägen, Bestellung von Wahlhelfern, Urnen, Einrichten des Wahllokals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Rechtzeitig</a:t>
                      </a:r>
                      <a:r>
                        <a:rPr lang="de-DE" sz="1400" baseline="0" dirty="0"/>
                        <a:t> vor Beginn der Stimmabgabe bzw. Wahl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Letzter Tag für die Anfechtung der Wahl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14 Tage nach Bekanntgabe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592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32</a:t>
            </a:fld>
            <a:endParaRPr lang="de-DE"/>
          </a:p>
        </p:txBody>
      </p:sp>
      <p:pic>
        <p:nvPicPr>
          <p:cNvPr id="1026" name="Picture 2" descr="J:\DCIM\103_FUJI\DSCF3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80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33</a:t>
            </a:fld>
            <a:endParaRPr lang="de-DE"/>
          </a:p>
        </p:txBody>
      </p:sp>
      <p:pic>
        <p:nvPicPr>
          <p:cNvPr id="3074" name="Picture 2" descr="J:\DCIM\103_FUJI\DSCF3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11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34</a:t>
            </a:fld>
            <a:endParaRPr lang="de-DE"/>
          </a:p>
        </p:txBody>
      </p:sp>
      <p:pic>
        <p:nvPicPr>
          <p:cNvPr id="5122" name="Picture 2" descr="J:\DCIM\103_FUJI\DSCF3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77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35</a:t>
            </a:fld>
            <a:endParaRPr lang="de-DE"/>
          </a:p>
        </p:txBody>
      </p:sp>
      <p:pic>
        <p:nvPicPr>
          <p:cNvPr id="6146" name="Picture 2" descr="J:\DCIM\103_FUJI\DSCF3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77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36</a:t>
            </a:fld>
            <a:endParaRPr lang="de-DE"/>
          </a:p>
        </p:txBody>
      </p:sp>
      <p:pic>
        <p:nvPicPr>
          <p:cNvPr id="7170" name="Picture 2" descr="J:\DCIM\103_FUJI\DSCF3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29468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80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sz="4800" b="1" dirty="0"/>
              <a:t>Wahlordnung</a:t>
            </a:r>
            <a:br>
              <a:rPr lang="de-DE" dirty="0"/>
            </a:br>
            <a:r>
              <a:rPr lang="de-DE" dirty="0"/>
              <a:t>zum HPVG </a:t>
            </a:r>
            <a:br>
              <a:rPr lang="de-DE" dirty="0"/>
            </a:br>
            <a:r>
              <a:rPr lang="de-DE" sz="2700" dirty="0"/>
              <a:t>(= </a:t>
            </a: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de-DE" sz="2700" dirty="0"/>
              <a:t>essisches </a:t>
            </a: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de-DE" sz="2700" dirty="0"/>
              <a:t>ersonal-</a:t>
            </a: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700" dirty="0"/>
              <a:t>ertretungs-</a:t>
            </a: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sz="2700" dirty="0"/>
              <a:t>esetz)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rmAutofit/>
          </a:bodyPr>
          <a:lstStyle/>
          <a:p>
            <a:r>
              <a:rPr lang="de-DE" sz="2400" dirty="0"/>
              <a:t>Schnupperkurs Wahlordnung </a:t>
            </a:r>
          </a:p>
        </p:txBody>
      </p:sp>
    </p:spTree>
    <p:extLst>
      <p:ext uri="{BB962C8B-B14F-4D97-AF65-F5344CB8AC3E}">
        <p14:creationId xmlns:p14="http://schemas.microsoft.com/office/powerpoint/2010/main" val="3260034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Verschiedene Wahl-Modi</a:t>
            </a:r>
            <a:br>
              <a:rPr lang="de-DE" dirty="0"/>
            </a:br>
            <a:r>
              <a:rPr lang="de-DE" sz="2400" dirty="0"/>
              <a:t>§§ 26 – 31  WO/HPVG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2D7BEF4B-2775-7299-99E9-FB7A02813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54041"/>
              </p:ext>
            </p:extLst>
          </p:nvPr>
        </p:nvGraphicFramePr>
        <p:xfrm>
          <a:off x="457200" y="1600201"/>
          <a:ext cx="8363272" cy="48708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val="4172713141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val="2586828336"/>
                    </a:ext>
                  </a:extLst>
                </a:gridCol>
              </a:tblGrid>
              <a:tr h="877997"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  <a:p>
                      <a:pPr algn="ctr"/>
                      <a:r>
                        <a:rPr lang="de-DE" sz="3200" dirty="0"/>
                        <a:t>Gruppenwahl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  <a:p>
                      <a:pPr algn="ctr"/>
                      <a:r>
                        <a:rPr lang="de-DE" sz="3200" dirty="0"/>
                        <a:t>Gemeinsame Wahl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64849"/>
                  </a:ext>
                </a:extLst>
              </a:tr>
              <a:tr h="96509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2400" dirty="0"/>
                        <a:t>Verhältniswahl / Listenwahl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2400" dirty="0"/>
                        <a:t>Verhältniswahl / Listenwahl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560763"/>
                  </a:ext>
                </a:extLst>
              </a:tr>
              <a:tr h="935847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2200" dirty="0"/>
                        <a:t>Personalisierte Verhältniswahl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2200" dirty="0"/>
                        <a:t>Personalisierte Verhältniswahl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610492"/>
                  </a:ext>
                </a:extLst>
              </a:tr>
              <a:tr h="96509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2400" dirty="0"/>
                        <a:t>Mehrheitswahl</a:t>
                      </a:r>
                      <a:r>
                        <a:rPr lang="de-DE" sz="2200" dirty="0"/>
                        <a:t> </a:t>
                      </a:r>
                      <a:r>
                        <a:rPr lang="de-DE" sz="1800" dirty="0"/>
                        <a:t>(Personenwahl)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2400" dirty="0"/>
                        <a:t>Mehrheitswahl</a:t>
                      </a:r>
                      <a:r>
                        <a:rPr lang="de-DE" sz="2200" dirty="0"/>
                        <a:t> </a:t>
                      </a:r>
                      <a:r>
                        <a:rPr lang="de-DE" sz="1800" dirty="0"/>
                        <a:t>(Personenwahl)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90125"/>
                  </a:ext>
                </a:extLst>
              </a:tr>
              <a:tr h="96509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Mehrheitswahl</a:t>
                      </a:r>
                      <a:r>
                        <a:rPr lang="de-DE" dirty="0"/>
                        <a:t>: 1er Personalrat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2400" dirty="0"/>
                        <a:t>Mehrheitswahl</a:t>
                      </a:r>
                      <a:r>
                        <a:rPr lang="de-DE" dirty="0"/>
                        <a:t>: 1er Personalrat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891120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597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39</a:t>
            </a:fld>
            <a:endParaRPr lang="de-DE"/>
          </a:p>
        </p:txBody>
      </p:sp>
      <p:pic>
        <p:nvPicPr>
          <p:cNvPr id="4098" name="Picture 2" descr="J:\DCIM\103_FUJI\DSCF3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8964487" cy="600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Wählbarkeit</a:t>
            </a:r>
            <a:br>
              <a:rPr lang="de-DE" dirty="0"/>
            </a:br>
            <a:r>
              <a:rPr lang="de-DE" sz="1600" dirty="0"/>
              <a:t>§ 10 + 94 HPVG [Wahlberechtigung]                                          § 11 + 94 HPVG [Wählbarkeit]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1535113"/>
            <a:ext cx="4173860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de-DE" dirty="0"/>
              <a:t>Wer darf wählen?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3528" y="2174874"/>
            <a:ext cx="4173860" cy="420645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Beamte, Angestellte, UBUS-Kräfte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ab dem 18. Lebensjahr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Abordnung</a:t>
            </a:r>
            <a:r>
              <a:rPr lang="de-DE" sz="2000" dirty="0"/>
              <a:t> </a:t>
            </a:r>
            <a:r>
              <a:rPr lang="de-DE" sz="1800" dirty="0"/>
              <a:t>(über 50%) ab 3 Monaten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Abordnung</a:t>
            </a:r>
            <a:r>
              <a:rPr lang="de-DE" sz="2000" dirty="0"/>
              <a:t> </a:t>
            </a:r>
            <a:r>
              <a:rPr lang="de-DE" sz="1800" dirty="0"/>
              <a:t>(unter 50%): Stammschule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Referendare/</a:t>
            </a:r>
            <a:r>
              <a:rPr lang="de-DE" sz="1800" dirty="0" err="1"/>
              <a:t>LiV</a:t>
            </a:r>
            <a:r>
              <a:rPr lang="de-DE" sz="1800" dirty="0"/>
              <a:t>: werden nur am Studienseminar gezählt, können </a:t>
            </a:r>
            <a:r>
              <a:rPr lang="de-DE" sz="1800" u="sng" dirty="0"/>
              <a:t>beide</a:t>
            </a:r>
            <a:r>
              <a:rPr lang="de-DE" sz="1800" dirty="0"/>
              <a:t> Personalräte wählen (§108 HPVG)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Auch: Mutterschutz-, Elternzeit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Beurlaubung unter Fortbezahlung der Bezüge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Langzeiterkrankte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u="sng" dirty="0"/>
              <a:t>nicht</a:t>
            </a:r>
            <a:r>
              <a:rPr lang="de-DE" sz="1800" b="1" dirty="0"/>
              <a:t>:</a:t>
            </a:r>
            <a:r>
              <a:rPr lang="de-DE" sz="1800" dirty="0"/>
              <a:t> zeitweise Aberkennung wegen Verurteilung einer schweren Straftat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u="sng" dirty="0"/>
              <a:t>nicht</a:t>
            </a:r>
            <a:r>
              <a:rPr lang="de-DE" sz="1800" b="1" dirty="0"/>
              <a:t>: </a:t>
            </a:r>
            <a:r>
              <a:rPr lang="de-DE" sz="1800" dirty="0"/>
              <a:t>wenn einer am Wahltag mehr als             6 Monate ohne Bezüge beurlaubt ist.</a:t>
            </a:r>
            <a:endParaRPr lang="de-DE" sz="1800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de-DE" dirty="0"/>
              <a:t>Wer darf gewählt werden?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06454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alle Wahlberechtigten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mind. 6 Monate an Schule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auch der Wahlvorstand (!)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… außer den Referendaren</a:t>
            </a:r>
          </a:p>
          <a:p>
            <a:pPr marL="0" indent="0">
              <a:buNone/>
            </a:pPr>
            <a:r>
              <a:rPr lang="de-DE" dirty="0"/>
              <a:t>     (</a:t>
            </a:r>
            <a:r>
              <a:rPr lang="de-DE" sz="2000" dirty="0"/>
              <a:t>nur an Studienseminaren!)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95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400" dirty="0"/>
              <a:t>Wählbarkeit und Angestellte: Voraussetzung</a:t>
            </a:r>
            <a:br>
              <a:rPr lang="de-DE" sz="3400" dirty="0"/>
            </a:br>
            <a:r>
              <a:rPr lang="de-DE" sz="2000" dirty="0"/>
              <a:t>§ 13 (4) HPVG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Eine Gruppe muss </a:t>
            </a:r>
            <a:r>
              <a:rPr lang="de-DE" b="1" dirty="0"/>
              <a:t>mindestens 6 Mitglieder </a:t>
            </a:r>
            <a:r>
              <a:rPr lang="de-DE" dirty="0"/>
              <a:t>oder </a:t>
            </a:r>
            <a:r>
              <a:rPr lang="de-DE" b="1" dirty="0"/>
              <a:t>1/20</a:t>
            </a:r>
            <a:r>
              <a:rPr lang="de-DE" dirty="0"/>
              <a:t> der Dienststelle bzw. im Kollegium haben, um Anspruch auf 1 Sitz im Personalrat zu haben. (Ggf. kann man sich der anderen Gruppe anschließen, wenn bei Gruppenwahl eine Gruppe keine Vertretung bekommt bzw. bekäme.)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9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Damit haben Angestellte auch unterhalb von 0,50 trotz Hare-Niemeyer 1 Sitz im PR errungen.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35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dirty="0"/>
              <a:t>„Wahlrecht“ bei „Nichtkandidatur“ …</a:t>
            </a:r>
            <a:br>
              <a:rPr lang="de-DE" sz="4000" dirty="0"/>
            </a:br>
            <a:r>
              <a:rPr lang="de-DE" sz="2000" dirty="0"/>
              <a:t>§ 13 (1) HPVG; Kommentar D. </a:t>
            </a:r>
            <a:r>
              <a:rPr lang="de-DE" sz="2000" dirty="0" err="1"/>
              <a:t>Lenders</a:t>
            </a:r>
            <a:r>
              <a:rPr lang="de-DE" sz="2000" dirty="0"/>
              <a:t>, S. </a:t>
            </a:r>
            <a:r>
              <a:rPr lang="de-DE" sz="2000"/>
              <a:t>60f; § 10 WO-HPVG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b="1" u="sng" dirty="0"/>
              <a:t>Keine Kandidatur in einer „Gruppe“</a:t>
            </a:r>
            <a:r>
              <a:rPr lang="de-DE" sz="2400" u="sng" dirty="0"/>
              <a:t> </a:t>
            </a:r>
            <a:r>
              <a:rPr lang="de-DE" sz="2400" dirty="0"/>
              <a:t>(Beamte/Angestellte):     Die Wahlberechtigten dieser Gruppe verlieren ihr aktives Wahlrecht! Damit geht der </a:t>
            </a:r>
            <a:r>
              <a:rPr lang="de-DE" sz="2400" u="sng" dirty="0"/>
              <a:t>Verlust des Anspruchs auf Vertretung</a:t>
            </a:r>
            <a:r>
              <a:rPr lang="de-DE" sz="2400" dirty="0"/>
              <a:t> einher!        Die „theoretischen“ Sitze gehen dann an die andere Gruppe!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de-DE" sz="2400" b="1" u="sng" dirty="0"/>
              <a:t>Mangelnde Kandidatur eines Geschlechts innerhalb einer Gruppe</a:t>
            </a:r>
            <a:r>
              <a:rPr lang="de-DE" sz="2400" dirty="0"/>
              <a:t>: Es wird eine Nachfrist von 3 Arbeitstagen zur Beseitigung des Mangels gewährt. Wenn dieser Mangel danach nicht beseitigt ist, ist der Wahlvorschlag dennoch gültig, allerdings mit der Folge, dass z.B. der vorgesehene Frauen-Platz dann von einem männlichen Kollegen besetzt wird.</a:t>
            </a:r>
          </a:p>
          <a:p>
            <a:pPr marL="0" indent="0" algn="just">
              <a:buNone/>
            </a:pPr>
            <a:endParaRPr lang="de-DE" sz="800" dirty="0"/>
          </a:p>
          <a:p>
            <a:pPr marL="0" indent="0" algn="ctr">
              <a:buNone/>
            </a:pPr>
            <a:r>
              <a:rPr lang="de-DE" sz="1200" dirty="0"/>
              <a:t>       Quelle: </a:t>
            </a:r>
            <a:r>
              <a:rPr lang="de-DE" sz="1200" i="1" dirty="0"/>
              <a:t>Dirk </a:t>
            </a:r>
            <a:r>
              <a:rPr lang="de-DE" sz="1200" i="1" dirty="0" err="1"/>
              <a:t>Lenders</a:t>
            </a:r>
            <a:r>
              <a:rPr lang="de-DE" sz="1200" dirty="0"/>
              <a:t>: Hessisches Personalvertretungsgesetz. Basiskommentar mit Wahlordnung, BUND-Verlag, 2012, S. 60f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81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Wahlvorstand; Wahlhelfer</a:t>
            </a:r>
            <a:br>
              <a:rPr lang="de-DE" dirty="0"/>
            </a:br>
            <a:r>
              <a:rPr lang="de-DE" sz="2000" dirty="0"/>
              <a:t>§ 1 WO des HPVG; § 16+17 HPVG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de-DE" sz="2400" dirty="0"/>
              <a:t>Der Personalrat bestellt den Wahlvorstand und dessen Vorsitzenden. Ohne Personalrat bestellt diesen die Personalversammlung oder der Schulleiter </a:t>
            </a:r>
            <a:r>
              <a:rPr lang="de-DE" sz="2000" dirty="0"/>
              <a:t>(§  18+19 HPVG)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Es sollten Männer &amp; Frauen, Beamte &amp; Angestellte sein …!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Vorstand kann Wahlhelfer benennen (!)</a:t>
            </a:r>
          </a:p>
          <a:p>
            <a:pPr marL="0" indent="0">
              <a:buNone/>
            </a:pPr>
            <a:endParaRPr lang="de-DE" sz="9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Dienststelle muss unterstützen, insbesondere mit notwendigen Unterlagen</a:t>
            </a:r>
          </a:p>
          <a:p>
            <a:pPr marL="0" indent="0">
              <a:buNone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Wahlvorstand gibt die Mitglieder, ggf. Ersatzmitglieder per Aushang bekannt.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0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354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2400" dirty="0"/>
              <a:t>Wählerliste, Männer-Frauen, Verteilung und Berechnung der Sitze; Festlegung von Ort, Tag und Zeit der Wahl</a:t>
            </a:r>
            <a:br>
              <a:rPr lang="de-DE" sz="2400" dirty="0"/>
            </a:br>
            <a:r>
              <a:rPr lang="de-DE" sz="2000" dirty="0"/>
              <a:t>§ 3 und §§ 5-7   WO zum HPHV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28133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Festlegung der Wahlberechtigten, Verteilung auf Gruppen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Geschlechter-Proporz (auch innerhalb beider „Gruppen“)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Liste der Wahlberechtigten nach „Gruppen“ trennen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Aushang der Wählerliste bis Ende der Wahlen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Festlegung von Ort, Datum (Tag/e), Zeit der Wahl: 2 Tage </a:t>
            </a:r>
            <a:r>
              <a:rPr lang="de-DE" sz="2100" dirty="0">
                <a:solidFill>
                  <a:srgbClr val="FF0000"/>
                </a:solidFill>
              </a:rPr>
              <a:t>[14./15. Mai]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b="1" dirty="0"/>
              <a:t>Tipp: nicht nur Pausen, auch Freistunden-Plan dafür nutzen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Einsprüche schriftlich zwecks Berichtigung an Wahlausschuss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1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Anzahl der Sitze im Personalrat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§ 12 HPVG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dirty="0"/>
              <a:t>5 - 15 Personen		=	1 Sitz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dirty="0"/>
              <a:t>16 – 60 Personen		=	3 Sitze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b="1" dirty="0"/>
              <a:t>61 – 150 Personen		= 	5 Sitze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dirty="0"/>
              <a:t>151 – 300 Personen		= 	7 Sitze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Heinz Seidel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Schnupperkurs Wahlvorstände PR-Wahlen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F60-0D36-4F91-8E24-A449AA9E282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58192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3096</Words>
  <Application>Microsoft Office PowerPoint</Application>
  <PresentationFormat>Bildschirmpräsentation (4:3)</PresentationFormat>
  <Paragraphs>529</Paragraphs>
  <Slides>39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Wingdings</vt:lpstr>
      <vt:lpstr>Larissa</vt:lpstr>
      <vt:lpstr>Bausteine … für Wahlvorstände …</vt:lpstr>
      <vt:lpstr>Übersicht der Wahlordnung zum HPVG (1) § 1-28 WO zum HPVG</vt:lpstr>
      <vt:lpstr>Übersicht der Wahlordnung zum HPVG (2) § 32-52 WO zum HPVG</vt:lpstr>
      <vt:lpstr>Wählbarkeit § 10 + 94 HPVG [Wahlberechtigung]                                          § 11 + 94 HPVG [Wählbarkeit]</vt:lpstr>
      <vt:lpstr>Wählbarkeit und Angestellte: Voraussetzung § 13 (4) HPVG</vt:lpstr>
      <vt:lpstr>„Wahlrecht“ bei „Nichtkandidatur“ … § 13 (1) HPVG; Kommentar D. Lenders, S. 60f; § 10 WO-HPVG</vt:lpstr>
      <vt:lpstr>Wahlvorstand; Wahlhelfer § 1 WO des HPVG; § 16+17 HPVG</vt:lpstr>
      <vt:lpstr>Wählerliste, Männer-Frauen, Verteilung und Berechnung der Sitze; Festlegung von Ort, Tag und Zeit der Wahl § 3 und §§ 5-7   WO zum HPHV</vt:lpstr>
      <vt:lpstr>Anzahl der Sitze im Personalrat § 12 HPVG</vt:lpstr>
      <vt:lpstr>A.) Beamten-Arbeitnehmer-Sitze Faustregel (Mathe-Formel)</vt:lpstr>
      <vt:lpstr>A.) Beamten-Arbeitnehmer-Sitze 1.Rechenbeispiel (nach Hare-Niemeyer)</vt:lpstr>
      <vt:lpstr>A.) Beamten-Arbeitnehmer-Sitze 1.Rechenbeispiel (nach Hare-Niemeyer) [**]</vt:lpstr>
      <vt:lpstr>Frauen-Männer-Sitze 2. Rechenbeispiel (alternativ: Hare-Niemeyer)</vt:lpstr>
      <vt:lpstr>B.) Frauen-Männer-Sitze 1. Rechenbeispiel (nach Hare-Niemeyer) Gruppenwahl [*]</vt:lpstr>
      <vt:lpstr>B.) Frauen-Männer-Sitze 1. Rechenbeispiel (nach Hare-Niemeyer) Gemeinsame Wahl</vt:lpstr>
      <vt:lpstr>B.) Frauen-Männer-Sitze Faustregel (= Mathe-Formel)</vt:lpstr>
      <vt:lpstr>Wahlausschreiben § 8  WO - HPVG</vt:lpstr>
      <vt:lpstr>Verschiedene Wahl-Modi §§ 26 – 31  WO/HPVG</vt:lpstr>
      <vt:lpstr>Verschiedene Wahl-Modi §§ 26 – 31 WO/HPVG</vt:lpstr>
      <vt:lpstr>Gruppenwahl § 25+26 WO zum HPVG</vt:lpstr>
      <vt:lpstr>Gemeinsame Wahl § 27 WO zum HPVG</vt:lpstr>
      <vt:lpstr>Vor-Abstimmungen vor der Wahl § 4 WO</vt:lpstr>
      <vt:lpstr>Verhältniswahl / Listenwahl § 25 WO des HPVG</vt:lpstr>
      <vt:lpstr>Personalisierte Verhältniswahl § 28 WO zum HPVG</vt:lpstr>
      <vt:lpstr>Mehrheitswahl / Personenwahl § 29+31 WO; vgl. § 15 (3) 1. Satz, HPVG</vt:lpstr>
      <vt:lpstr>Wahlvorschläge; Einreichungsfrist § 9 WO</vt:lpstr>
      <vt:lpstr>Nachfrist § 13  WO - HPVG</vt:lpstr>
      <vt:lpstr>Briefwahl § 19 WO zum HPVG</vt:lpstr>
      <vt:lpstr>Wahlhandlung § 17 WO zum HPVG</vt:lpstr>
      <vt:lpstr>Wahlprotokoll § 22 WO zum HPVG</vt:lpstr>
      <vt:lpstr>Terminablauf: u.a.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Wahlordnung zum HPVG  (= Hessisches Personal-Vertretungs-Gesetz)</vt:lpstr>
      <vt:lpstr>Verschiedene Wahl-Modi §§ 26 – 31  WO/HPVG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Wahlordnung zum HPVG  (= Hessisches Personal-VertretungsGesetz)</dc:title>
  <dc:creator>user</dc:creator>
  <cp:lastModifiedBy>Heinz Seidel</cp:lastModifiedBy>
  <cp:revision>133</cp:revision>
  <cp:lastPrinted>2019-10-27T17:35:21Z</cp:lastPrinted>
  <dcterms:created xsi:type="dcterms:W3CDTF">2019-07-28T17:35:44Z</dcterms:created>
  <dcterms:modified xsi:type="dcterms:W3CDTF">2023-12-09T10:44:30Z</dcterms:modified>
</cp:coreProperties>
</file>